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2"/>
  </p:notesMasterIdLst>
  <p:sldIdLst>
    <p:sldId id="277" r:id="rId5"/>
    <p:sldId id="279" r:id="rId6"/>
    <p:sldId id="280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F3EA28-55B6-4ED3-B87F-A7660E389F95}" v="572" dt="2021-12-06T16:25:41.7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7" y="2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4.png>
</file>

<file path=ppt/media/image2.png>
</file>

<file path=ppt/media/image3.png>
</file>

<file path=ppt/media/image4.png>
</file>

<file path=ppt/media/image5.jpe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EC09C-9CDC-48F0-BB82-ED223F986966}" type="datetimeFigureOut">
              <a:rPr lang="en-US" smtClean="0"/>
              <a:t>12/6/2021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6CEE3-4835-4F73-BA0B-02C09C03871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08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D874152-028B-486A-9CCC-467A5536A7DC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558FF-9F53-4DAD-84A1-1EEE4F190FF1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1A6-D89D-4E0B-ACDC-F92429034F56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82F0-6EA8-4D82-951F-1579D6A93CC4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913C-F349-4CE3-A910-0EA13427FE0D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C5C7-4D27-4EBE-9DB8-92F5F0F40B34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AF82-EDB2-4FBF-83F4-247A1B3455CB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E59DB-4C5A-44A3-897C-FF6803F94296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6B6E0-E0F8-4800-BD74-7D33DFE5ED7E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C824-D0E7-4046-8B44-4AAD1C4DE2CF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C221C-17A4-4F42-9F54-9F7E03AA1BBB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D7CBA-5256-42F3-BAB5-33F095514AE3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80C04-2E33-403B-B014-7E203A57326C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2A49D-7D7F-4D69-A8AA-65D6B58C15F2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2903-36C1-4F6B-9F27-EA2305255204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BBFA8-C775-4121-A7F6-6851C8035873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1760-8EEC-4A4C-BD0D-3CDAAA80A266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183DE74-4CAD-4852-95E7-A055FD779420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3D1E5586-8BB5-40F6-96C3-2E87DD7CE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E3F80-D945-4490-916D-6384E6895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7901" y="952478"/>
            <a:ext cx="8995421" cy="279220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/>
              <a:t>Exoplanets: Discovery and computational Methods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832D40-B9E2-4CE7-9E0A-B35591EA2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3810000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16351BD-4BE1-47AD-8B65-1472A3BE6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137" y="3940629"/>
            <a:ext cx="7197726" cy="12409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George Vassilakis</a:t>
            </a:r>
          </a:p>
        </p:txBody>
      </p:sp>
    </p:spTree>
    <p:extLst>
      <p:ext uri="{BB962C8B-B14F-4D97-AF65-F5344CB8AC3E}">
        <p14:creationId xmlns:p14="http://schemas.microsoft.com/office/powerpoint/2010/main" val="2803136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2C2E-1F64-4AEE-B53B-BC3CA46A7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Derivation and Interpretation of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28AC4-A0D7-4155-8631-E2826D5A21F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16063" y="1774046"/>
                <a:ext cx="10131425" cy="4752689"/>
              </a:xfrm>
            </p:spPr>
            <p:txBody>
              <a:bodyPr/>
              <a:lstStyle/>
              <a:p>
                <a:r>
                  <a:rPr lang="en-US" dirty="0">
                    <a:solidFill>
                      <a:schemeClr val="tx1"/>
                    </a:solidFill>
                  </a:rPr>
                  <a:t>Kepler’s Third Law states: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den>
                    </m:f>
                    <m:r>
                      <a:rPr lang="en-US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, where K is a constant that depends on the system.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What is this constant?</a:t>
                </a:r>
              </a:p>
              <a:p>
                <a:pPr lvl="1"/>
                <a:r>
                  <a:rPr lang="en-US" dirty="0">
                    <a:solidFill>
                      <a:schemeClr val="tx1"/>
                    </a:solidFill>
                  </a:rPr>
                  <a:t>It can be derived using Newton’s law of gravity, and centripetal force equations.</a:t>
                </a:r>
              </a:p>
              <a:p>
                <a:pPr lvl="1"/>
                <a:r>
                  <a:rPr lang="en-US" dirty="0"/>
                  <a:t>K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𝐺𝑀</m:t>
                        </m:r>
                      </m:den>
                    </m:f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, where G is the Gravitational constant, and M is the mass of the star</a:t>
                </a:r>
              </a:p>
              <a:p>
                <a:r>
                  <a:rPr lang="en-US" dirty="0"/>
                  <a:t>Using MATLAB functions to do the math, we determine the Keplerian constant K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2.7552 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−19</m:t>
                        </m:r>
                      </m:sup>
                    </m:sSup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r>
                  <a:rPr lang="en-US" dirty="0"/>
                  <a:t>Now using Kepler’s Third Law and a period of 4.159 days, we can deduce the orbital radius of this exoplanet to be 7,767,500 km, or 5.192% the orbital radius of Earth.</a:t>
                </a:r>
              </a:p>
              <a:p>
                <a:r>
                  <a:rPr lang="en-US" dirty="0"/>
                  <a:t>This shows a violently orbiting Jupiter-like gas giant, orbiting its star every 4.159 days at a radius of about 7 million kilometers.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pPr lvl="1"/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B28AC4-A0D7-4155-8631-E2826D5A21F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6063" y="1774046"/>
                <a:ext cx="10131425" cy="4752689"/>
              </a:xfrm>
              <a:blipFill>
                <a:blip r:embed="rId2"/>
                <a:stretch>
                  <a:fillRect l="-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79857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560B9-B6E2-4EDB-8B61-67DCD63B5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054" y="353593"/>
            <a:ext cx="5996500" cy="1453363"/>
          </a:xfrm>
        </p:spPr>
        <p:txBody>
          <a:bodyPr>
            <a:normAutofit/>
          </a:bodyPr>
          <a:lstStyle/>
          <a:p>
            <a:r>
              <a:rPr lang="en-US" dirty="0"/>
              <a:t>Radial Velocity Method</a:t>
            </a:r>
          </a:p>
        </p:txBody>
      </p:sp>
      <p:sp>
        <p:nvSpPr>
          <p:cNvPr id="6150" name="Content Placeholder 6149">
            <a:extLst>
              <a:ext uri="{FF2B5EF4-FFF2-40B4-BE49-F238E27FC236}">
                <a16:creationId xmlns:a16="http://schemas.microsoft.com/office/drawing/2014/main" id="{B0CC9697-9F1B-4312-BD2A-51F62ED8C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054" y="1494796"/>
            <a:ext cx="4629469" cy="3637935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panose="020B0604020202020204" pitchFamily="34" charset="0"/>
              </a:rPr>
              <a:t>R</a:t>
            </a:r>
            <a:r>
              <a:rPr lang="en-US" b="0" i="0" dirty="0">
                <a:effectLst/>
                <a:latin typeface="Helvetica" panose="020B0604020202020204" pitchFamily="34" charset="0"/>
              </a:rPr>
              <a:t>elies on the mutual gravitational pull of a planet-star system</a:t>
            </a:r>
          </a:p>
          <a:p>
            <a:r>
              <a:rPr lang="en-US" dirty="0">
                <a:latin typeface="Helvetica" panose="020B0604020202020204" pitchFamily="34" charset="0"/>
              </a:rPr>
              <a:t>Star orbits the gravitation center of the system</a:t>
            </a:r>
          </a:p>
          <a:p>
            <a:r>
              <a:rPr lang="en-US" b="0" i="0" dirty="0">
                <a:effectLst/>
                <a:latin typeface="Helvetica" panose="020B0604020202020204" pitchFamily="34" charset="0"/>
              </a:rPr>
              <a:t>When the planet moves towards and away from us, the light s</a:t>
            </a:r>
            <a:r>
              <a:rPr lang="en-US" dirty="0">
                <a:latin typeface="Helvetica" panose="020B0604020202020204" pitchFamily="34" charset="0"/>
              </a:rPr>
              <a:t>pectrum changes, allowing us to calculate the velocities of the star.</a:t>
            </a:r>
            <a:endParaRPr lang="en-US" b="0" i="0" dirty="0">
              <a:effectLst/>
              <a:latin typeface="Helvetica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9A122FEC-ABB2-4479-89F8-18DA9BED7A0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197" y="1494796"/>
            <a:ext cx="6627792" cy="397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1944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44AD7-299F-4F38-9D1E-BCD42F18E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180" y="528276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/>
              <a:t>51 Pegasi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789C0-4747-4CA9-B7E5-C16935C87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180" y="1729157"/>
            <a:ext cx="4537662" cy="3637935"/>
          </a:xfrm>
        </p:spPr>
        <p:txBody>
          <a:bodyPr>
            <a:normAutofit/>
          </a:bodyPr>
          <a:lstStyle/>
          <a:p>
            <a:r>
              <a:rPr lang="en-US" dirty="0"/>
              <a:t>Example 3: 51 Pegasi</a:t>
            </a:r>
          </a:p>
          <a:p>
            <a:pPr lvl="1"/>
            <a:r>
              <a:rPr lang="en-US" dirty="0"/>
              <a:t>As mentioned before, this was the first planet discovered around a main sequence star.</a:t>
            </a:r>
          </a:p>
          <a:p>
            <a:pPr lvl="1"/>
            <a:r>
              <a:rPr lang="en-US" dirty="0"/>
              <a:t>Located 50.45 light years away, in the constellation of Pegasus</a:t>
            </a:r>
          </a:p>
          <a:p>
            <a:pPr lvl="1"/>
            <a:r>
              <a:rPr lang="en-US" dirty="0"/>
              <a:t>Observed in the Lick Observatory (CA) from October 12, 1995, to August 31, 1996.</a:t>
            </a:r>
          </a:p>
          <a:p>
            <a:pPr lvl="1"/>
            <a:r>
              <a:rPr lang="en-US" dirty="0"/>
              <a:t>Radial velocity measurements shown to the right.</a:t>
            </a:r>
          </a:p>
          <a:p>
            <a:pPr lvl="1"/>
            <a:endParaRPr lang="en-US" dirty="0"/>
          </a:p>
        </p:txBody>
      </p:sp>
      <p:pic>
        <p:nvPicPr>
          <p:cNvPr id="7169" name="Picture 1">
            <a:extLst>
              <a:ext uri="{FF2B5EF4-FFF2-40B4-BE49-F238E27FC236}">
                <a16:creationId xmlns:a16="http://schemas.microsoft.com/office/drawing/2014/main" id="{0A6FC841-89BB-404A-A5D1-F5B5D3D83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9752" y="1062037"/>
            <a:ext cx="6095593" cy="4571694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334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44AD7-299F-4F38-9D1E-BCD42F18E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266" y="545233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/>
              <a:t>51 Pegasi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789C0-4747-4CA9-B7E5-C16935C87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896" y="1675547"/>
            <a:ext cx="4645893" cy="3637935"/>
          </a:xfrm>
        </p:spPr>
        <p:txBody>
          <a:bodyPr>
            <a:normAutofit/>
          </a:bodyPr>
          <a:lstStyle/>
          <a:p>
            <a:r>
              <a:rPr lang="en-US" dirty="0"/>
              <a:t>When fitted with a Keplerian orbital sinusoidal curve, the data fits quite well.</a:t>
            </a:r>
          </a:p>
          <a:p>
            <a:r>
              <a:rPr lang="en-US" dirty="0"/>
              <a:t>Error Measurements given in this plot as well.</a:t>
            </a:r>
          </a:p>
          <a:p>
            <a:r>
              <a:rPr lang="en-US" dirty="0"/>
              <a:t>Plotted in MATLAB, using the </a:t>
            </a:r>
            <a:r>
              <a:rPr lang="en-US" dirty="0" err="1"/>
              <a:t>errorbar</a:t>
            </a:r>
            <a:r>
              <a:rPr lang="en-US" dirty="0"/>
              <a:t>(</a:t>
            </a:r>
            <a:r>
              <a:rPr lang="en-US" dirty="0" err="1"/>
              <a:t>x,y,error</a:t>
            </a:r>
            <a:r>
              <a:rPr lang="en-US" dirty="0"/>
              <a:t>) function, where you can make a scatterplot with error bars.</a:t>
            </a:r>
          </a:p>
          <a:p>
            <a:r>
              <a:rPr lang="en-US" dirty="0"/>
              <a:t>Used the </a:t>
            </a:r>
            <a:r>
              <a:rPr lang="en-US" i="1" dirty="0"/>
              <a:t>hold</a:t>
            </a:r>
            <a:r>
              <a:rPr lang="en-US" dirty="0"/>
              <a:t> function in order to plot the sinusoidal curve behind the data</a:t>
            </a:r>
          </a:p>
          <a:p>
            <a:r>
              <a:rPr lang="en-US" dirty="0"/>
              <a:t>Still hard to see.</a:t>
            </a:r>
          </a:p>
          <a:p>
            <a:pPr lvl="1"/>
            <a:endParaRPr 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F7A239A5-CCF3-4251-9EEF-1E1567C5B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9752" y="1062037"/>
            <a:ext cx="6095593" cy="4571694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3635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DDD4-952F-46B8-809D-8D4A975E4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05" y="231963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/>
              <a:t>51 Pegasi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28FB2-503D-4745-A1D1-455FE1EA0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274" y="1449379"/>
            <a:ext cx="4643278" cy="363793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Now, we can phase the data together. </a:t>
            </a:r>
          </a:p>
          <a:p>
            <a:r>
              <a:rPr lang="en-US" dirty="0"/>
              <a:t>Using the mod function, we divide the time of measurement by the period of 4.231 days, which gives us the remainder.</a:t>
            </a:r>
          </a:p>
          <a:p>
            <a:r>
              <a:rPr lang="en-US" dirty="0"/>
              <a:t>Next, we divide the remainder by the period again, in order to get the proportion, as a value from 0-1, which is interpreted as its point in the phase.</a:t>
            </a:r>
          </a:p>
          <a:p>
            <a:r>
              <a:rPr lang="en-US" dirty="0"/>
              <a:t>As seen on the right, the graph shows the correlation much easier.</a:t>
            </a:r>
          </a:p>
          <a:p>
            <a:pPr lvl="1"/>
            <a:r>
              <a:rPr lang="en-US" dirty="0"/>
              <a:t>The periodicity of the star is maintained through nearly a year of measurements</a:t>
            </a:r>
          </a:p>
        </p:txBody>
      </p:sp>
      <p:pic>
        <p:nvPicPr>
          <p:cNvPr id="9217" name="Picture 1">
            <a:extLst>
              <a:ext uri="{FF2B5EF4-FFF2-40B4-BE49-F238E27FC236}">
                <a16:creationId xmlns:a16="http://schemas.microsoft.com/office/drawing/2014/main" id="{77A3E9F3-9036-4E78-BF0A-2F8E4A30F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9752" y="1062037"/>
            <a:ext cx="6095593" cy="4571694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0263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FFB4C-1ADD-497B-9261-1FDF3778F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Derivations and Interpretations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08EE46-5B8B-4ED4-A78D-739DC509C40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1" y="2142067"/>
                <a:ext cx="10131425" cy="4106333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As mentioned before, when we have the period of the planet, we can deduce the orbital radius. </a:t>
                </a:r>
              </a:p>
              <a:p>
                <a:r>
                  <a:rPr lang="en-US" dirty="0"/>
                  <a:t>Also, we can determine the orbital velocity of the planet and the mass of the planet</a:t>
                </a:r>
              </a:p>
              <a:p>
                <a:r>
                  <a:rPr lang="en-US" dirty="0"/>
                  <a:t>Using the methods before, we use MATLAB to do the math for us, and we deduce the orbital radius to be about 7,928,800 kilometers, or 5.286% the orbital radius of Earth.</a:t>
                </a:r>
              </a:p>
              <a:p>
                <a:r>
                  <a:rPr lang="en-US" dirty="0"/>
                  <a:t>Using the equation for orbital velocity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v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𝐺𝑀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den>
                        </m:f>
                      </m:e>
                    </m:rad>
                  </m:oMath>
                </a14:m>
                <a:r>
                  <a:rPr lang="en-US" dirty="0"/>
                  <a:t> and the solar mass of 1.11, we can deduce the orbital velocity of about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.3628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</m:t>
                    </m:r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Now, using momentum conservation between the planet and star, we can deduce the mass of the planet.</a:t>
                </a:r>
              </a:p>
              <a:p>
                <a:r>
                  <a:rPr lang="en-US" dirty="0"/>
                  <a:t>Using </a:t>
                </a:r>
                <a:r>
                  <a:rPr lang="en-US" dirty="0" err="1"/>
                  <a:t>Pplanet</a:t>
                </a:r>
                <a:r>
                  <a:rPr lang="en-US" dirty="0"/>
                  <a:t> = </a:t>
                </a:r>
                <a:r>
                  <a:rPr lang="en-US" dirty="0" err="1"/>
                  <a:t>Pstar</a:t>
                </a:r>
                <a:r>
                  <a:rPr lang="en-US" dirty="0"/>
                  <a:t>, we can deduce that M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𝑝𝑙𝑎𝑛𝑒𝑡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𝑀𝑠𝑡𝑎𝑟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𝑉𝑠𝑡𝑎𝑟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𝑉𝑝𝑙𝑎𝑛𝑒𝑡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Given the amplitude of the best fit curve, which is the average maximum orbital velocity of the planet at 56.04 m/s, and the aforementioned speed of the planet, we can deduce the mass of the planet to be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9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.0788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26</m:t>
                        </m:r>
                      </m:sup>
                    </m:sSup>
                  </m:oMath>
                </a14:m>
                <a:r>
                  <a:rPr lang="en-US" dirty="0"/>
                  <a:t>kg, or 0.47833 times the mass of Jupiter.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08EE46-5B8B-4ED4-A78D-739DC509C4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1" y="2142067"/>
                <a:ext cx="10131425" cy="4106333"/>
              </a:xfrm>
              <a:blipFill>
                <a:blip r:embed="rId2"/>
                <a:stretch>
                  <a:fillRect l="-301" r="-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9232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D9FA6-0A14-45AB-AFE9-CC5211DA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find Exoplanets?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7A9BC-125B-4311-B594-1403FDB50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Humans are explorers, and exoplanets are the new frontier.</a:t>
            </a:r>
          </a:p>
          <a:p>
            <a:r>
              <a:rPr lang="en-US" dirty="0"/>
              <a:t>Before 1992, we had only eight planets to study.</a:t>
            </a:r>
          </a:p>
          <a:p>
            <a:r>
              <a:rPr lang="en-US" dirty="0"/>
              <a:t>Now, with over 4,500 planets, we have exponentially more knowledge about the origins or stars, planets, solar systems, and ultimately the universe.</a:t>
            </a:r>
          </a:p>
          <a:p>
            <a:r>
              <a:rPr lang="en-US" dirty="0"/>
              <a:t>If we cannot find life in our solar system, the next place to look is on exoplanets.</a:t>
            </a:r>
          </a:p>
          <a:p>
            <a:pPr lvl="1"/>
            <a:r>
              <a:rPr lang="en-US" dirty="0"/>
              <a:t>In the Kepler mission alone, there are 361 candidates and confirmed planets that reside in the habitable zone</a:t>
            </a:r>
          </a:p>
        </p:txBody>
      </p:sp>
    </p:spTree>
    <p:extLst>
      <p:ext uri="{BB962C8B-B14F-4D97-AF65-F5344CB8AC3E}">
        <p14:creationId xmlns:p14="http://schemas.microsoft.com/office/powerpoint/2010/main" val="1202500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5FE9C-EB2C-4BA5-83D9-E79884154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5780249"/>
          </a:xfrm>
        </p:spPr>
        <p:txBody>
          <a:bodyPr>
            <a:normAutofit/>
          </a:bodyPr>
          <a:lstStyle/>
          <a:p>
            <a:pPr algn="ctr"/>
            <a:r>
              <a:rPr lang="en-US" sz="96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3356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8D10A-3AE8-4609-9C5D-34F4EF7A5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4EDB9-0390-4905-AE2F-31B2B8E0A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Exoplanet: A planet that orbits a star that is outside our solar system. (A.K.A. an “Extrasolar Planet”)</a:t>
            </a:r>
          </a:p>
          <a:p>
            <a:r>
              <a:rPr lang="en-US" dirty="0"/>
              <a:t>According to NASA, there have been over 4,500 experimentally verified exoplanets.</a:t>
            </a:r>
          </a:p>
          <a:p>
            <a:pPr lvl="1"/>
            <a:r>
              <a:rPr lang="en-US" dirty="0"/>
              <a:t>Still more to verify</a:t>
            </a:r>
          </a:p>
          <a:p>
            <a:r>
              <a:rPr lang="en-US" dirty="0"/>
              <a:t>These discoveries raise a couple of questions:</a:t>
            </a:r>
          </a:p>
          <a:p>
            <a:pPr lvl="1"/>
            <a:r>
              <a:rPr lang="en-US" b="0" i="0" dirty="0">
                <a:effectLst/>
              </a:rPr>
              <a:t>How are astronomers discovering these planets?</a:t>
            </a:r>
          </a:p>
          <a:p>
            <a:pPr lvl="1"/>
            <a:r>
              <a:rPr lang="en-US" b="0" i="0" dirty="0">
                <a:effectLst/>
              </a:rPr>
              <a:t>What type of data and information do they receive to deduce it as an exoplanet?</a:t>
            </a:r>
          </a:p>
          <a:p>
            <a:pPr lvl="1"/>
            <a:r>
              <a:rPr lang="en-US" b="0" i="0" dirty="0">
                <a:effectLst/>
              </a:rPr>
              <a:t>What is the purpose of finding these planets?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161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2FE59-EAEF-479C-A717-37E595FDF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Historical and 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D915F-0976-4070-AB98-95D34722E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Van </a:t>
            </a:r>
            <a:r>
              <a:rPr lang="en-US" dirty="0" err="1"/>
              <a:t>Maanen</a:t>
            </a:r>
            <a:r>
              <a:rPr lang="en-US" dirty="0"/>
              <a:t> 2 Discovery (1917)</a:t>
            </a:r>
          </a:p>
          <a:p>
            <a:r>
              <a:rPr lang="en-US" dirty="0"/>
              <a:t>PSR B1257+12 (1992)</a:t>
            </a:r>
          </a:p>
          <a:p>
            <a:pPr lvl="1"/>
            <a:r>
              <a:rPr lang="en-US" dirty="0"/>
              <a:t>Millisecond Pulsar (T = 6.222 milliseconds or 9,650 RPM)</a:t>
            </a:r>
          </a:p>
          <a:p>
            <a:pPr lvl="1"/>
            <a:r>
              <a:rPr lang="en-US" dirty="0"/>
              <a:t>First experimental evidence of an extrasolar planet</a:t>
            </a:r>
          </a:p>
          <a:p>
            <a:pPr lvl="1"/>
            <a:r>
              <a:rPr lang="en-US" dirty="0"/>
              <a:t>Pulsar Timing Method</a:t>
            </a:r>
          </a:p>
          <a:p>
            <a:r>
              <a:rPr lang="en-US" dirty="0"/>
              <a:t>51 Pegasi (1995)</a:t>
            </a:r>
          </a:p>
          <a:p>
            <a:pPr lvl="1"/>
            <a:r>
              <a:rPr lang="en-US" dirty="0"/>
              <a:t>First discovery of a planet orbiting a main sequence star</a:t>
            </a:r>
          </a:p>
          <a:p>
            <a:pPr lvl="1"/>
            <a:r>
              <a:rPr lang="en-US" dirty="0"/>
              <a:t>Radial Velocity Method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0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2F39E-7431-433D-A80F-C5779D903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583" y="269666"/>
            <a:ext cx="7242651" cy="1371600"/>
          </a:xfrm>
        </p:spPr>
        <p:txBody>
          <a:bodyPr/>
          <a:lstStyle/>
          <a:p>
            <a:r>
              <a:rPr lang="en-US" dirty="0"/>
              <a:t>Methods of Discovery And Interpretation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DE4A88-1057-40C1-ACF3-9CAF37AAD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76583" y="1783626"/>
            <a:ext cx="6164653" cy="3361579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Prominent Methods in order of most planets discovered:</a:t>
            </a:r>
          </a:p>
          <a:p>
            <a:pPr marL="742950" lvl="1" indent="-285750">
              <a:buFontTx/>
              <a:buChar char="-"/>
            </a:pPr>
            <a:r>
              <a:rPr lang="en-US" sz="1600" dirty="0"/>
              <a:t>Transit Method: 3,445 Planets</a:t>
            </a:r>
          </a:p>
          <a:p>
            <a:pPr marL="742950" lvl="1" indent="-285750">
              <a:buFontTx/>
              <a:buChar char="-"/>
            </a:pPr>
            <a:r>
              <a:rPr lang="en-US" sz="1600" dirty="0"/>
              <a:t>Radial Velocity (Doppler Spectroscopy Method): 899 Planets</a:t>
            </a:r>
          </a:p>
          <a:p>
            <a:pPr marL="742950" lvl="1" indent="-285750">
              <a:buFontTx/>
              <a:buChar char="-"/>
            </a:pPr>
            <a:r>
              <a:rPr lang="en-US" sz="1600" dirty="0"/>
              <a:t>Microlensing: 210 Planets</a:t>
            </a:r>
          </a:p>
          <a:p>
            <a:pPr marL="742950" lvl="1" indent="-285750">
              <a:buFontTx/>
              <a:buChar char="-"/>
            </a:pPr>
            <a:r>
              <a:rPr lang="en-US" sz="1600" dirty="0"/>
              <a:t>Direct Imaging: 54 Planets</a:t>
            </a:r>
          </a:p>
          <a:p>
            <a:pPr marL="742950" lvl="1" indent="-285750">
              <a:buFontTx/>
              <a:buChar char="-"/>
            </a:pPr>
            <a:r>
              <a:rPr lang="en-US" sz="1600" dirty="0"/>
              <a:t>Timing Variations: 47 Planets</a:t>
            </a: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AD064ED-D94B-4C80-9903-33059D2DE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51865"/>
            <a:ext cx="6040618" cy="4596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1238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0DFD5-267E-4C70-9300-25517C3FB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F5F3FA-E72A-40BE-B1E8-F6316D062C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1" y="997699"/>
                <a:ext cx="10131425" cy="3649133"/>
              </a:xfrm>
            </p:spPr>
            <p:txBody>
              <a:bodyPr/>
              <a:lstStyle/>
              <a:p>
                <a:r>
                  <a:rPr lang="en-US" dirty="0"/>
                  <a:t>Transit: When a planet passes in front of a star</a:t>
                </a:r>
              </a:p>
              <a:p>
                <a:r>
                  <a:rPr lang="en-US" dirty="0"/>
                  <a:t>Transit Method: When a planet passes in front of a star, it causes a dip in luminosity, which we can measure and interpret as a passing planet.</a:t>
                </a:r>
              </a:p>
              <a:p>
                <a:r>
                  <a:rPr lang="en-US" dirty="0"/>
                  <a:t>From a single passing, we can deduce the radius of the planet based on the radius of the star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𝐷𝑒𝑝𝑡h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𝑅𝑝𝑙𝑎𝑛𝑒𝑡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𝑅𝑠𝑡𝑎𝑟</m:t>
                            </m:r>
                          </m:den>
                        </m:f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F5F3FA-E72A-40BE-B1E8-F6316D062C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1" y="997699"/>
                <a:ext cx="10131425" cy="3649133"/>
              </a:xfrm>
              <a:blipFill>
                <a:blip r:embed="rId2"/>
                <a:stretch>
                  <a:fillRect l="-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Light Curve of a Planet Transiting Its Star | NASA">
            <a:extLst>
              <a:ext uri="{FF2B5EF4-FFF2-40B4-BE49-F238E27FC236}">
                <a16:creationId xmlns:a16="http://schemas.microsoft.com/office/drawing/2014/main" id="{F470FA9C-D63E-4CC8-8D42-5CC27E3410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3134" y="3661519"/>
            <a:ext cx="7278805" cy="3098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323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431D-F76C-41D2-93F1-F8B94ADBE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/>
              <a:t>HIP 41378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DF718-9100-42D6-A64F-BA704A0A9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8" y="1610032"/>
            <a:ext cx="4002936" cy="3637935"/>
          </a:xfrm>
        </p:spPr>
        <p:txBody>
          <a:bodyPr>
            <a:normAutofit/>
          </a:bodyPr>
          <a:lstStyle/>
          <a:p>
            <a:r>
              <a:rPr lang="en-US" dirty="0"/>
              <a:t>Example 1: HIP 41378</a:t>
            </a:r>
          </a:p>
          <a:p>
            <a:pPr lvl="1"/>
            <a:r>
              <a:rPr lang="en-US" dirty="0"/>
              <a:t>378 light years away, in the constellation of Cancer</a:t>
            </a:r>
          </a:p>
          <a:p>
            <a:pPr lvl="1"/>
            <a:r>
              <a:rPr lang="en-US" dirty="0"/>
              <a:t>K2 Mission observed the light curves of this star between April 29</a:t>
            </a:r>
            <a:r>
              <a:rPr lang="en-US" baseline="30000" dirty="0"/>
              <a:t>th</a:t>
            </a:r>
            <a:r>
              <a:rPr lang="en-US" dirty="0"/>
              <a:t>, 2015, and July 10</a:t>
            </a:r>
            <a:r>
              <a:rPr lang="en-US" baseline="30000" dirty="0"/>
              <a:t>th</a:t>
            </a:r>
            <a:r>
              <a:rPr lang="en-US" dirty="0"/>
              <a:t>, 2015.</a:t>
            </a:r>
          </a:p>
          <a:p>
            <a:pPr lvl="1"/>
            <a:r>
              <a:rPr lang="en-US" dirty="0"/>
              <a:t>Showed an observation of a transiting exoplanet very clearly</a:t>
            </a:r>
          </a:p>
          <a:p>
            <a:pPr lvl="1"/>
            <a:endParaRPr lang="en-US" dirty="0"/>
          </a:p>
        </p:txBody>
      </p:sp>
      <p:pic>
        <p:nvPicPr>
          <p:cNvPr id="3073" name="Picture 1">
            <a:extLst>
              <a:ext uri="{FF2B5EF4-FFF2-40B4-BE49-F238E27FC236}">
                <a16:creationId xmlns:a16="http://schemas.microsoft.com/office/drawing/2014/main" id="{12699C22-6C2F-49CC-86D8-14AC5474A5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9752" y="1062037"/>
            <a:ext cx="6095593" cy="4571694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380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431D-F76C-41D2-93F1-F8B94ADBE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/>
              <a:t>HIP 41378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DF718-9100-42D6-A64F-BA704A0A9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630" y="808055"/>
            <a:ext cx="4681105" cy="503579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Depth of Light Curve: 0.525% luminosity dip</a:t>
            </a:r>
          </a:p>
          <a:p>
            <a:pPr lvl="1"/>
            <a:r>
              <a:rPr lang="en-US" dirty="0"/>
              <a:t>Radius of Star: 1.307 Solar Radii</a:t>
            </a:r>
          </a:p>
          <a:p>
            <a:pPr lvl="1"/>
            <a:r>
              <a:rPr lang="en-US" dirty="0"/>
              <a:t>Using aforementioned equation, we can determine the radius of this planet to be 40,983 miles.</a:t>
            </a:r>
          </a:p>
          <a:p>
            <a:pPr lvl="2"/>
            <a:r>
              <a:rPr lang="en-US" dirty="0"/>
              <a:t>Jupiter Radius: 43,411 miles</a:t>
            </a:r>
          </a:p>
          <a:p>
            <a:pPr lvl="2"/>
            <a:r>
              <a:rPr lang="en-US" dirty="0"/>
              <a:t>Use a function in </a:t>
            </a:r>
            <a:r>
              <a:rPr lang="en-US" dirty="0" err="1"/>
              <a:t>Matlab</a:t>
            </a:r>
            <a:r>
              <a:rPr lang="en-US" dirty="0"/>
              <a:t>, this calculation can be done for us.</a:t>
            </a:r>
          </a:p>
          <a:p>
            <a:pPr lvl="1"/>
            <a:r>
              <a:rPr lang="en-US" dirty="0"/>
              <a:t>Plotted using simple </a:t>
            </a:r>
            <a:r>
              <a:rPr lang="en-US" dirty="0" err="1"/>
              <a:t>Matlab</a:t>
            </a:r>
            <a:r>
              <a:rPr lang="en-US" dirty="0"/>
              <a:t> plot(</a:t>
            </a:r>
            <a:r>
              <a:rPr lang="en-US" dirty="0" err="1"/>
              <a:t>x,y</a:t>
            </a:r>
            <a:r>
              <a:rPr lang="en-US" dirty="0"/>
              <a:t>) tool</a:t>
            </a:r>
          </a:p>
        </p:txBody>
      </p:sp>
      <p:pic>
        <p:nvPicPr>
          <p:cNvPr id="3073" name="Picture 1">
            <a:extLst>
              <a:ext uri="{FF2B5EF4-FFF2-40B4-BE49-F238E27FC236}">
                <a16:creationId xmlns:a16="http://schemas.microsoft.com/office/drawing/2014/main" id="{12699C22-6C2F-49CC-86D8-14AC5474A5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9752" y="1062037"/>
            <a:ext cx="6095593" cy="4571694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0111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CDA3-A236-45FE-8755-C0AEB3749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/>
              <a:t>Wasp-47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3A489-C0DC-465B-A903-99DFB80F5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909" y="2131767"/>
            <a:ext cx="4002936" cy="3637935"/>
          </a:xfrm>
        </p:spPr>
        <p:txBody>
          <a:bodyPr>
            <a:normAutofit/>
          </a:bodyPr>
          <a:lstStyle/>
          <a:p>
            <a:r>
              <a:rPr lang="en-US" dirty="0"/>
              <a:t>Example 2: WASP-47</a:t>
            </a:r>
          </a:p>
          <a:p>
            <a:pPr lvl="1"/>
            <a:r>
              <a:rPr lang="en-US" dirty="0"/>
              <a:t>Main Sequence Star 870 light years away in the constellation Aquarius</a:t>
            </a:r>
          </a:p>
          <a:p>
            <a:pPr lvl="1"/>
            <a:r>
              <a:rPr lang="en-US" dirty="0"/>
              <a:t>K2 Mission observed measurements between November 17</a:t>
            </a:r>
            <a:r>
              <a:rPr lang="en-US" baseline="30000" dirty="0"/>
              <a:t>th</a:t>
            </a:r>
            <a:r>
              <a:rPr lang="en-US" dirty="0"/>
              <a:t>, 2014, and January 23</a:t>
            </a:r>
            <a:r>
              <a:rPr lang="en-US" baseline="30000" dirty="0"/>
              <a:t>rd</a:t>
            </a:r>
            <a:r>
              <a:rPr lang="en-US" dirty="0"/>
              <a:t>, 2015</a:t>
            </a:r>
          </a:p>
          <a:p>
            <a:pPr lvl="1"/>
            <a:r>
              <a:rPr lang="en-US" dirty="0"/>
              <a:t>Gives an example of a very periodic planet moving around the star.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097" name="Picture 1">
            <a:extLst>
              <a:ext uri="{FF2B5EF4-FFF2-40B4-BE49-F238E27FC236}">
                <a16:creationId xmlns:a16="http://schemas.microsoft.com/office/drawing/2014/main" id="{C08D05FE-238C-43E5-8A4E-6D73EBAA4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13483" y="932384"/>
            <a:ext cx="6095593" cy="4571694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616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CDA3-A236-45FE-8755-C0AEB3749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/>
              <a:t>Wasp-47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3A489-C0DC-465B-A903-99DFB80F5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433" y="1866143"/>
            <a:ext cx="4468866" cy="3811898"/>
          </a:xfrm>
        </p:spPr>
        <p:txBody>
          <a:bodyPr>
            <a:normAutofit/>
          </a:bodyPr>
          <a:lstStyle/>
          <a:p>
            <a:r>
              <a:rPr lang="en-US" dirty="0"/>
              <a:t>Using the depth, we can deduce the radius</a:t>
            </a:r>
          </a:p>
          <a:p>
            <a:pPr lvl="1"/>
            <a:r>
              <a:rPr lang="en-US" dirty="0"/>
              <a:t>R = 53,343 miles or 1.229 Jupiter Radii</a:t>
            </a:r>
          </a:p>
          <a:p>
            <a:r>
              <a:rPr lang="en-US" dirty="0"/>
              <a:t>Now that we have the orbital period (4.159 Days), we can also determine the orbital radius of the planet using Kepler’s and Newton’s Laws.</a:t>
            </a:r>
          </a:p>
          <a:p>
            <a:pPr lvl="1"/>
            <a:endParaRPr lang="en-US" dirty="0"/>
          </a:p>
        </p:txBody>
      </p:sp>
      <p:pic>
        <p:nvPicPr>
          <p:cNvPr id="4097" name="Picture 1">
            <a:extLst>
              <a:ext uri="{FF2B5EF4-FFF2-40B4-BE49-F238E27FC236}">
                <a16:creationId xmlns:a16="http://schemas.microsoft.com/office/drawing/2014/main" id="{C08D05FE-238C-43E5-8A4E-6D73EBAA4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13483" y="932384"/>
            <a:ext cx="6095593" cy="4571694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65836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370F4A1-FC59-4361-989F-6C79533DA5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E57094B-4684-420B-AFE0-4E41CA2AF71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6D5668-1971-40BB-BC7C-94C9B101AAB7}">
  <ds:schemaRefs>
    <ds:schemaRef ds:uri="http://schemas.microsoft.com/office/infopath/2007/PartnerControls"/>
    <ds:schemaRef ds:uri="http://schemas.microsoft.com/office/2006/metadata/properties"/>
    <ds:schemaRef ds:uri="http://purl.org/dc/terms/"/>
    <ds:schemaRef ds:uri="http://schemas.microsoft.com/office/2006/documentManagement/types"/>
    <ds:schemaRef ds:uri="http://www.w3.org/XML/1998/namespace"/>
    <ds:schemaRef ds:uri="71af3243-3dd4-4a8d-8c0d-dd76da1f02a5"/>
    <ds:schemaRef ds:uri="http://purl.org/dc/dcmitype/"/>
    <ds:schemaRef ds:uri="http://purl.org/dc/elements/1.1/"/>
    <ds:schemaRef ds:uri="http://schemas.openxmlformats.org/package/2006/metadata/core-properties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Celestial design</Template>
  <TotalTime>134</TotalTime>
  <Words>1166</Words>
  <Application>Microsoft Office PowerPoint</Application>
  <PresentationFormat>Widescreen</PresentationFormat>
  <Paragraphs>97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Helvetica</vt:lpstr>
      <vt:lpstr>Celestial</vt:lpstr>
      <vt:lpstr>Exoplanets: Discovery and computational Methods</vt:lpstr>
      <vt:lpstr>Introduction</vt:lpstr>
      <vt:lpstr>Historical and Background information</vt:lpstr>
      <vt:lpstr>Methods of Discovery And Interpretation</vt:lpstr>
      <vt:lpstr>Transit Method</vt:lpstr>
      <vt:lpstr>HIP 41378</vt:lpstr>
      <vt:lpstr>HIP 41378</vt:lpstr>
      <vt:lpstr>Wasp-47</vt:lpstr>
      <vt:lpstr>Wasp-47</vt:lpstr>
      <vt:lpstr>Derivation and Interpretation of Data</vt:lpstr>
      <vt:lpstr>Radial Velocity Method</vt:lpstr>
      <vt:lpstr>51 Pegasi</vt:lpstr>
      <vt:lpstr>51 Pegasi</vt:lpstr>
      <vt:lpstr>51 Pegasi</vt:lpstr>
      <vt:lpstr>Derivations and Interpretations</vt:lpstr>
      <vt:lpstr>Why find Exoplanets?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Exoplanets: Discovery and computational Methods</dc:title>
  <dc:creator>George Vassilakis</dc:creator>
  <cp:lastModifiedBy>George Vassilakis</cp:lastModifiedBy>
  <cp:revision>2</cp:revision>
  <dcterms:created xsi:type="dcterms:W3CDTF">2021-12-06T14:15:21Z</dcterms:created>
  <dcterms:modified xsi:type="dcterms:W3CDTF">2021-12-06T21:39:29Z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